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2" r:id="rId2"/>
    <p:sldId id="373" r:id="rId3"/>
    <p:sldId id="333" r:id="rId4"/>
    <p:sldId id="298" r:id="rId5"/>
    <p:sldId id="353" r:id="rId6"/>
    <p:sldId id="299" r:id="rId7"/>
    <p:sldId id="374" r:id="rId8"/>
    <p:sldId id="375" r:id="rId9"/>
    <p:sldId id="381" r:id="rId10"/>
    <p:sldId id="376" r:id="rId11"/>
    <p:sldId id="379" r:id="rId12"/>
    <p:sldId id="380" r:id="rId13"/>
    <p:sldId id="371" r:id="rId14"/>
    <p:sldId id="313" r:id="rId15"/>
    <p:sldId id="315" r:id="rId16"/>
    <p:sldId id="321" r:id="rId17"/>
    <p:sldId id="317" r:id="rId18"/>
    <p:sldId id="319" r:id="rId19"/>
    <p:sldId id="320" r:id="rId20"/>
    <p:sldId id="351" r:id="rId21"/>
    <p:sldId id="352" r:id="rId22"/>
  </p:sldIdLst>
  <p:sldSz cx="6877050" cy="4608513"/>
  <p:notesSz cx="9144000" cy="6858000"/>
  <p:defaultTextStyle>
    <a:defPPr>
      <a:defRPr lang="ru-RU"/>
    </a:defPPr>
    <a:lvl1pPr algn="l" defTabSz="655638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27025" indent="130175" algn="l" defTabSz="655638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55638" indent="258763" algn="l" defTabSz="655638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982663" indent="388938" algn="l" defTabSz="655638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11275" indent="517525" algn="l" defTabSz="655638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414"/>
    <a:srgbClr val="333333"/>
    <a:srgbClr val="1C1C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78" autoAdjust="0"/>
    <p:restoredTop sz="94660"/>
  </p:normalViewPr>
  <p:slideViewPr>
    <p:cSldViewPr>
      <p:cViewPr varScale="1">
        <p:scale>
          <a:sx n="129" d="100"/>
          <a:sy n="129" d="100"/>
        </p:scale>
        <p:origin x="-762" y="-84"/>
      </p:cViewPr>
      <p:guideLst>
        <p:guide orient="horz" pos="1452"/>
        <p:guide pos="21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61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61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084F21-BCB2-4BA7-9DE0-2F0A4D208D6A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54300" y="514350"/>
            <a:ext cx="3835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61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61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004289-DBA8-4187-9866-C900E9F6D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984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779" y="1431627"/>
            <a:ext cx="5845492" cy="9878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1558" y="2611491"/>
            <a:ext cx="4813935" cy="11777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8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1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40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6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96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2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4D05-710C-4E13-A360-DE069F6BE460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8CA22-1D69-447E-A3A2-5EF04317A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905B-5353-4EF1-A6F8-A9474AB1789C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F0C2-5221-49CB-95BE-F5432086C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85861" y="184555"/>
            <a:ext cx="1547336" cy="39321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3853" y="184555"/>
            <a:ext cx="4527391" cy="39321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BA8D5-3DBE-4928-A686-31CD4AF07E74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C128C-7A97-4521-BE87-28CFB4479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865D-3895-4FEF-A8BA-936E828E5A06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CCC0F-542D-45A6-9171-E16B5A196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240" y="2961397"/>
            <a:ext cx="5845492" cy="915302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240" y="1953285"/>
            <a:ext cx="5845492" cy="1008112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80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561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842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1232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4040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684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9656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246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E3A7E-2AF1-42C6-86C7-BD73408936BE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D9C3-B440-4344-B8F8-E89A10C13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3852" y="1075320"/>
            <a:ext cx="3037364" cy="304140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5834" y="1075320"/>
            <a:ext cx="3037364" cy="304140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6F9B9-CABA-439B-A54B-56F5C71C2CB6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3B538-D1FE-48C6-A5EA-8EEA23E2F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853" y="1031582"/>
            <a:ext cx="3038558" cy="42991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8081" indent="0">
              <a:buNone/>
              <a:defRPr sz="1400" b="1"/>
            </a:lvl2pPr>
            <a:lvl3pPr marL="656163" indent="0">
              <a:buNone/>
              <a:defRPr sz="1300" b="1"/>
            </a:lvl3pPr>
            <a:lvl4pPr marL="984244" indent="0">
              <a:buNone/>
              <a:defRPr sz="1200" b="1"/>
            </a:lvl4pPr>
            <a:lvl5pPr marL="1312325" indent="0">
              <a:buNone/>
              <a:defRPr sz="1200" b="1"/>
            </a:lvl5pPr>
            <a:lvl6pPr marL="1640406" indent="0">
              <a:buNone/>
              <a:defRPr sz="1200" b="1"/>
            </a:lvl6pPr>
            <a:lvl7pPr marL="1968488" indent="0">
              <a:buNone/>
              <a:defRPr sz="1200" b="1"/>
            </a:lvl7pPr>
            <a:lvl8pPr marL="2296569" indent="0">
              <a:buNone/>
              <a:defRPr sz="1200" b="1"/>
            </a:lvl8pPr>
            <a:lvl9pPr marL="262465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3853" y="1461496"/>
            <a:ext cx="3038558" cy="2655229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93446" y="1031582"/>
            <a:ext cx="3039752" cy="42991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8081" indent="0">
              <a:buNone/>
              <a:defRPr sz="1400" b="1"/>
            </a:lvl2pPr>
            <a:lvl3pPr marL="656163" indent="0">
              <a:buNone/>
              <a:defRPr sz="1300" b="1"/>
            </a:lvl3pPr>
            <a:lvl4pPr marL="984244" indent="0">
              <a:buNone/>
              <a:defRPr sz="1200" b="1"/>
            </a:lvl4pPr>
            <a:lvl5pPr marL="1312325" indent="0">
              <a:buNone/>
              <a:defRPr sz="1200" b="1"/>
            </a:lvl5pPr>
            <a:lvl6pPr marL="1640406" indent="0">
              <a:buNone/>
              <a:defRPr sz="1200" b="1"/>
            </a:lvl6pPr>
            <a:lvl7pPr marL="1968488" indent="0">
              <a:buNone/>
              <a:defRPr sz="1200" b="1"/>
            </a:lvl7pPr>
            <a:lvl8pPr marL="2296569" indent="0">
              <a:buNone/>
              <a:defRPr sz="1200" b="1"/>
            </a:lvl8pPr>
            <a:lvl9pPr marL="262465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3446" y="1461496"/>
            <a:ext cx="3039752" cy="2655229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254A-018F-4EB3-B353-46BB44AC3A3C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5159-4D04-4E08-8FC8-EED15BB1C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80A14-1B83-48CD-8093-678A0AD9BE58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4233-483F-4F0F-A474-2FDE78659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ACE1-E043-4C20-B9CC-C3685B262579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B33BF-C600-45BA-89B3-8CF77413E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3" y="183488"/>
            <a:ext cx="2262502" cy="78088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8736" y="183487"/>
            <a:ext cx="3844462" cy="393323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3853" y="964374"/>
            <a:ext cx="2262502" cy="3152352"/>
          </a:xfrm>
        </p:spPr>
        <p:txBody>
          <a:bodyPr/>
          <a:lstStyle>
            <a:lvl1pPr marL="0" indent="0">
              <a:buNone/>
              <a:defRPr sz="1000"/>
            </a:lvl1pPr>
            <a:lvl2pPr marL="328081" indent="0">
              <a:buNone/>
              <a:defRPr sz="900"/>
            </a:lvl2pPr>
            <a:lvl3pPr marL="656163" indent="0">
              <a:buNone/>
              <a:defRPr sz="700"/>
            </a:lvl3pPr>
            <a:lvl4pPr marL="984244" indent="0">
              <a:buNone/>
              <a:defRPr sz="700"/>
            </a:lvl4pPr>
            <a:lvl5pPr marL="1312325" indent="0">
              <a:buNone/>
              <a:defRPr sz="700"/>
            </a:lvl5pPr>
            <a:lvl6pPr marL="1640406" indent="0">
              <a:buNone/>
              <a:defRPr sz="700"/>
            </a:lvl6pPr>
            <a:lvl7pPr marL="1968488" indent="0">
              <a:buNone/>
              <a:defRPr sz="700"/>
            </a:lvl7pPr>
            <a:lvl8pPr marL="2296569" indent="0">
              <a:buNone/>
              <a:defRPr sz="700"/>
            </a:lvl8pPr>
            <a:lvl9pPr marL="262465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022F5-45ED-4372-BF4E-247CA26E66A0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15BF-3D4D-44FB-B07F-7B1C244F2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950" y="3225960"/>
            <a:ext cx="4126230" cy="38084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7950" y="411780"/>
            <a:ext cx="4126230" cy="2765108"/>
          </a:xfrm>
        </p:spPr>
        <p:txBody>
          <a:bodyPr lIns="65616" tIns="32808" rIns="65616" bIns="32808" rtlCol="0">
            <a:normAutofit/>
          </a:bodyPr>
          <a:lstStyle>
            <a:lvl1pPr marL="0" indent="0">
              <a:buNone/>
              <a:defRPr sz="2300"/>
            </a:lvl1pPr>
            <a:lvl2pPr marL="328081" indent="0">
              <a:buNone/>
              <a:defRPr sz="2000"/>
            </a:lvl2pPr>
            <a:lvl3pPr marL="656163" indent="0">
              <a:buNone/>
              <a:defRPr sz="1700"/>
            </a:lvl3pPr>
            <a:lvl4pPr marL="984244" indent="0">
              <a:buNone/>
              <a:defRPr sz="1400"/>
            </a:lvl4pPr>
            <a:lvl5pPr marL="1312325" indent="0">
              <a:buNone/>
              <a:defRPr sz="1400"/>
            </a:lvl5pPr>
            <a:lvl6pPr marL="1640406" indent="0">
              <a:buNone/>
              <a:defRPr sz="1400"/>
            </a:lvl6pPr>
            <a:lvl7pPr marL="1968488" indent="0">
              <a:buNone/>
              <a:defRPr sz="1400"/>
            </a:lvl7pPr>
            <a:lvl8pPr marL="2296569" indent="0">
              <a:buNone/>
              <a:defRPr sz="1400"/>
            </a:lvl8pPr>
            <a:lvl9pPr marL="2624650" indent="0">
              <a:buNone/>
              <a:defRPr sz="1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7950" y="3606802"/>
            <a:ext cx="4126230" cy="540860"/>
          </a:xfrm>
        </p:spPr>
        <p:txBody>
          <a:bodyPr/>
          <a:lstStyle>
            <a:lvl1pPr marL="0" indent="0">
              <a:buNone/>
              <a:defRPr sz="1000"/>
            </a:lvl1pPr>
            <a:lvl2pPr marL="328081" indent="0">
              <a:buNone/>
              <a:defRPr sz="900"/>
            </a:lvl2pPr>
            <a:lvl3pPr marL="656163" indent="0">
              <a:buNone/>
              <a:defRPr sz="700"/>
            </a:lvl3pPr>
            <a:lvl4pPr marL="984244" indent="0">
              <a:buNone/>
              <a:defRPr sz="700"/>
            </a:lvl4pPr>
            <a:lvl5pPr marL="1312325" indent="0">
              <a:buNone/>
              <a:defRPr sz="700"/>
            </a:lvl5pPr>
            <a:lvl6pPr marL="1640406" indent="0">
              <a:buNone/>
              <a:defRPr sz="700"/>
            </a:lvl6pPr>
            <a:lvl7pPr marL="1968488" indent="0">
              <a:buNone/>
              <a:defRPr sz="700"/>
            </a:lvl7pPr>
            <a:lvl8pPr marL="2296569" indent="0">
              <a:buNone/>
              <a:defRPr sz="700"/>
            </a:lvl8pPr>
            <a:lvl9pPr marL="262465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E0EC-91E1-4CC6-B89B-E983A004D563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62A2-9535-44F1-B7CE-B192730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4488" y="184150"/>
            <a:ext cx="6188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609" tIns="32805" rIns="65609" bIns="328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4488" y="1074738"/>
            <a:ext cx="61880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609" tIns="32805" rIns="65609" bIns="32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44488" y="4271963"/>
            <a:ext cx="160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609" tIns="32805" rIns="65609" bIns="32805" numCol="1" anchor="ctr" anchorCtr="0" compatLnSpc="1">
            <a:prstTxWarp prst="textNoShape">
              <a:avLst/>
            </a:prstTxWarp>
          </a:bodyPr>
          <a:lstStyle>
            <a:lvl1pPr algn="l" defTabSz="656163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A0C9E0-9005-4B68-90C5-F7155CC87E0B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349500" y="4271963"/>
            <a:ext cx="2178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609" tIns="32805" rIns="65609" bIns="32805" numCol="1" anchor="ctr" anchorCtr="0" compatLnSpc="1">
            <a:prstTxWarp prst="textNoShape">
              <a:avLst/>
            </a:prstTxWarp>
          </a:bodyPr>
          <a:lstStyle>
            <a:lvl1pPr algn="ctr" defTabSz="656163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4929188" y="4271963"/>
            <a:ext cx="160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609" tIns="32805" rIns="65609" bIns="32805" numCol="1" anchor="ctr" anchorCtr="0" compatLnSpc="1">
            <a:prstTxWarp prst="textNoShape">
              <a:avLst/>
            </a:prstTxWarp>
          </a:bodyPr>
          <a:lstStyle>
            <a:lvl1pPr algn="r" defTabSz="656163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D6091-6E0F-41BF-A437-81A6F6B26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655638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5563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defTabSz="65563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defTabSz="65563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defTabSz="65563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defTabSz="65563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defTabSz="65563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defTabSz="65563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defTabSz="65563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44475" indent="-244475" algn="l" defTabSz="655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1813" indent="-204788" algn="l" defTabSz="655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9150" indent="-163513" algn="l" defTabSz="655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763" indent="-163513" algn="l" defTabSz="655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788" indent="-163513" algn="l" defTabSz="6556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4447" indent="-164041" algn="l" defTabSz="65616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528" indent="-164041" algn="l" defTabSz="65616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0610" indent="-164041" algn="l" defTabSz="65616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8691" indent="-164041" algn="l" defTabSz="65616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61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8081" algn="l" defTabSz="6561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6163" algn="l" defTabSz="6561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44" algn="l" defTabSz="6561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12325" algn="l" defTabSz="6561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40406" algn="l" defTabSz="6561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68488" algn="l" defTabSz="6561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96569" algn="l" defTabSz="6561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24650" algn="l" defTabSz="6561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5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9944" y="2642977"/>
            <a:ext cx="6119630" cy="1741994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 Нижний Новгород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производство микропроцессорных устройств</a:t>
            </a:r>
          </a:p>
          <a:p>
            <a:r>
              <a:rPr lang="ru-RU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безопасности и комфорта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77049" cy="269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17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205" y="183489"/>
            <a:ext cx="5879404" cy="320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43852" y="1094539"/>
            <a:ext cx="3094673" cy="3022187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Связь между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сигнализацией и сервисом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ZONT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передачу мобильных данных, которую обеспечивает SIM-карта, устанавливаемая в прибор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SIM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может быть любого оператора.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Важно чтобы предоставляемый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интернет-трафик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 ограничений по типу поддерживаемых устройств и в том числе поддерживать устройства типа «Модем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Кроме того должны предоставляться услуги голосовой связи и СМС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650" name="Picture 2" descr="\\SERVER\Shares\Иванов Денис\Для Владимира\Презентация Мега\картинка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525" y="1028347"/>
            <a:ext cx="3248746" cy="2413212"/>
          </a:xfrm>
          <a:prstGeom prst="rect">
            <a:avLst/>
          </a:prstGeo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70173" y="144016"/>
            <a:ext cx="6167437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Что нужно для использования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WEB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-сервиса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ZONT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7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.microline\Shares\Иванов Денис\ZONT\Н-1000\Презенташка\2стр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4" y="1372007"/>
            <a:ext cx="6878638" cy="32337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0174" y="864096"/>
            <a:ext cx="6431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Сигнализация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Mega SX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свободно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программируется для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решения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индивидуальных задач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охране и автоматизации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любого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объекта, дистанционного контроля и управления любым оборудованием.  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Программирование выполняется через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специализированную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программу.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157" y="139656"/>
            <a:ext cx="6575685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76" y="189634"/>
            <a:ext cx="6724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GSM</a:t>
            </a:r>
            <a:r>
              <a:rPr lang="ru-RU" sz="1800" b="1" dirty="0">
                <a:solidFill>
                  <a:schemeClr val="bg1"/>
                </a:solidFill>
              </a:rPr>
              <a:t>-сигнализация </a:t>
            </a:r>
            <a:r>
              <a:rPr lang="en-US" sz="1800" b="1" dirty="0">
                <a:solidFill>
                  <a:schemeClr val="bg1"/>
                </a:solidFill>
              </a:rPr>
              <a:t>Mega </a:t>
            </a:r>
            <a:r>
              <a:rPr lang="en-US" sz="1800" b="1" dirty="0" smtClean="0">
                <a:solidFill>
                  <a:schemeClr val="bg1"/>
                </a:solidFill>
              </a:rPr>
              <a:t>SX</a:t>
            </a:r>
            <a:r>
              <a:rPr lang="ru-RU" sz="1800" b="1" dirty="0" smtClean="0">
                <a:solidFill>
                  <a:schemeClr val="bg1"/>
                </a:solidFill>
              </a:rPr>
              <a:t> – универсальный прибор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09" y="2159172"/>
            <a:ext cx="3204374" cy="240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nosov\Desktop\Контроллеры и Термостаты\Презентации\puzzle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7" y="1975982"/>
            <a:ext cx="2304256" cy="235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51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181" y="161116"/>
            <a:ext cx="6245886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691" y="189634"/>
            <a:ext cx="6221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>
                <a:solidFill>
                  <a:prstClr val="white"/>
                </a:solidFill>
              </a:rPr>
              <a:t>Особенности контроля и управления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031" y="978490"/>
            <a:ext cx="4445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Сигнализация управляет электроприборами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(воротами, насосами, электроприводами, калориферами, наружным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освещением,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холодильными установками 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т.п.).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rgbClr val="FF0000"/>
                </a:solidFill>
              </a:rPr>
              <a:t>Алгоритм управления настраивается:</a:t>
            </a:r>
            <a:endParaRPr lang="ru-RU" sz="1200" dirty="0">
              <a:solidFill>
                <a:srgbClr val="FF0000"/>
              </a:solidFill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- по команде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- по срабатыванию датчиков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     - по температуре и времени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     - по недельному расписанию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nosov\Desktop\Контроллеры и Термостаты\Презентации\цирк насо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9" y="993647"/>
            <a:ext cx="1405261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osov\Desktop\Контроллеры и Термостаты\Презентации\R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1" y="2808312"/>
            <a:ext cx="1403102" cy="1440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H="1" flipV="1">
            <a:off x="2214388" y="2902695"/>
            <a:ext cx="46626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FF0000"/>
                </a:solidFill>
              </a:rPr>
              <a:t>10 радиозон контроля </a:t>
            </a:r>
            <a:endParaRPr lang="ru-RU" sz="1200" dirty="0" smtClean="0">
              <a:solidFill>
                <a:srgbClr val="FF0000"/>
              </a:solidFill>
            </a:endParaRPr>
          </a:p>
          <a:p>
            <a:pPr lvl="0"/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обеспечивают </a:t>
            </a:r>
            <a:r>
              <a:rPr lang="ru-RU" sz="1200" dirty="0">
                <a:solidFill>
                  <a:srgbClr val="4F81BD">
                    <a:lumMod val="75000"/>
                  </a:srgbClr>
                </a:solidFill>
              </a:rPr>
              <a:t>мониторинг 60-ти различных 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датчиков</a:t>
            </a:r>
            <a:r>
              <a:rPr lang="ru-RU" sz="1200" dirty="0">
                <a:solidFill>
                  <a:srgbClr val="4F81BD">
                    <a:lumMod val="75000"/>
                  </a:srgbClr>
                </a:solidFill>
              </a:rPr>
              <a:t>,  оповещение  об их срабатывании и управление выходом этому событию</a:t>
            </a:r>
          </a:p>
          <a:p>
            <a:pPr lvl="0"/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Поддерживаемые </a:t>
            </a:r>
            <a:r>
              <a:rPr lang="ru-RU" sz="1200" dirty="0">
                <a:solidFill>
                  <a:srgbClr val="4F81BD">
                    <a:lumMod val="75000"/>
                  </a:srgbClr>
                </a:solidFill>
              </a:rPr>
              <a:t>частоты:</a:t>
            </a:r>
          </a:p>
          <a:p>
            <a:pPr lvl="0"/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      </a:t>
            </a:r>
            <a:r>
              <a:rPr lang="ru-RU" sz="1200" dirty="0">
                <a:solidFill>
                  <a:srgbClr val="FF0000"/>
                </a:solidFill>
              </a:rPr>
              <a:t>433 МГц </a:t>
            </a:r>
            <a:r>
              <a:rPr lang="ru-RU" sz="1200" dirty="0">
                <a:solidFill>
                  <a:srgbClr val="4F81BD">
                    <a:lumMod val="75000"/>
                  </a:srgbClr>
                </a:solidFill>
              </a:rPr>
              <a:t>– открытый диапазон</a:t>
            </a:r>
          </a:p>
          <a:p>
            <a:pPr lvl="0"/>
            <a:r>
              <a:rPr lang="ru-RU" sz="1200" dirty="0">
                <a:solidFill>
                  <a:srgbClr val="4F81BD">
                    <a:lumMod val="75000"/>
                  </a:srgbClr>
                </a:solidFill>
              </a:rPr>
              <a:t>      </a:t>
            </a:r>
            <a:r>
              <a:rPr lang="ru-RU" sz="1200" dirty="0">
                <a:solidFill>
                  <a:srgbClr val="FF0000"/>
                </a:solidFill>
              </a:rPr>
              <a:t>868 МГц </a:t>
            </a:r>
            <a:r>
              <a:rPr lang="ru-RU" sz="1200" dirty="0">
                <a:solidFill>
                  <a:srgbClr val="4F81BD">
                    <a:lumMod val="75000"/>
                  </a:srgbClr>
                </a:solidFill>
              </a:rPr>
              <a:t>– шифрованный радиоканал 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с обратной связью                     </a:t>
            </a:r>
            <a:endParaRPr lang="ru-RU" sz="12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4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486197" y="782407"/>
            <a:ext cx="6048672" cy="6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619" tIns="32810" rIns="65619" bIns="32810">
            <a:spAutoFit/>
          </a:bodyPr>
          <a:lstStyle/>
          <a:p>
            <a:r>
              <a:rPr lang="ru-RU" sz="3600" b="1" dirty="0">
                <a:latin typeface="Calibri" pitchFamily="34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</a:rPr>
              <a:t>  SX 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</a:rPr>
              <a:t>150   </a:t>
            </a: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</a:rPr>
              <a:t>             SX 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</a:rPr>
              <a:t>170 </a:t>
            </a: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</a:rPr>
              <a:t>               SX 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</a:rPr>
              <a:t>300 </a:t>
            </a: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</a:rPr>
              <a:t>               SX 350 </a:t>
            </a:r>
            <a:r>
              <a:rPr lang="ru-RU" sz="18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sz="1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14338" y="160338"/>
            <a:ext cx="6167437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Calibri" pitchFamily="34" charset="0"/>
              </a:rPr>
              <a:t>Модели и характеристики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</a:rPr>
              <a:t>GSM-</a:t>
            </a:r>
            <a:r>
              <a:rPr lang="ru-RU" sz="1900" b="1" dirty="0" smtClean="0">
                <a:solidFill>
                  <a:schemeClr val="bg1"/>
                </a:solidFill>
                <a:latin typeface="Calibri" pitchFamily="34" charset="0"/>
              </a:rPr>
              <a:t>сигнализаций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</a:rPr>
              <a:t>Mega SX</a:t>
            </a:r>
            <a:endParaRPr lang="ru-RU" sz="1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174" y="3168352"/>
            <a:ext cx="14401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alibri" pitchFamily="34" charset="0"/>
              </a:rPr>
              <a:t>5 </a:t>
            </a:r>
            <a:r>
              <a:rPr lang="ru-RU" sz="1000" dirty="0" smtClean="0">
                <a:solidFill>
                  <a:srgbClr val="FF0000"/>
                </a:solidFill>
                <a:latin typeface="Calibri" pitchFamily="34" charset="0"/>
              </a:rPr>
              <a:t>входов 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(до 10-ти датчиков на каждый)</a:t>
            </a:r>
          </a:p>
          <a:p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управляемых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выхода</a:t>
            </a:r>
          </a:p>
          <a:p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Только </a:t>
            </a:r>
            <a:r>
              <a:rPr lang="en-US" sz="1000" b="1" dirty="0" smtClean="0">
                <a:solidFill>
                  <a:srgbClr val="0070C0"/>
                </a:solidFill>
                <a:latin typeface="Calibri" pitchFamily="34" charset="0"/>
              </a:rPr>
              <a:t>GSM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-связь</a:t>
            </a:r>
            <a:endParaRPr lang="ru-RU" sz="1000" dirty="0"/>
          </a:p>
        </p:txBody>
      </p:sp>
      <p:pic>
        <p:nvPicPr>
          <p:cNvPr id="5" name="Picture 2" descr="https://zont-online.ru/_mod_files/ce_images/eshop/mega_sx-150_raku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6" y="1728192"/>
            <a:ext cx="154836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Shares\Носов\Фото Сморовоз\Фото после обработки для сайта\Фотографии новые без водяных знаков\Мега SX\SX-300 + Light\300 ракур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93" y="1652427"/>
            <a:ext cx="1167897" cy="1454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zont-online.ru/_mod_files/ce_images/eshop/mega_sx-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66" y="1341394"/>
            <a:ext cx="2419582" cy="2250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server\Shares\Носов\Фото Сморовоз\Фото после обработки для сайта\Фотографии новые без водяных знаков\Мега SX\1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57" y="1874209"/>
            <a:ext cx="814454" cy="1204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0334" y="3162013"/>
            <a:ext cx="15841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Calibri" pitchFamily="34" charset="0"/>
              </a:rPr>
              <a:t>10 радиоз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он 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(до 6-ти датчиков каждая)</a:t>
            </a:r>
            <a:endParaRPr lang="ru-RU" sz="10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Светозвуковое оповещение</a:t>
            </a:r>
            <a:endParaRPr lang="ru-RU" sz="10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Calibri" pitchFamily="34" charset="0"/>
              </a:rPr>
              <a:t>GSM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-связь и </a:t>
            </a:r>
            <a:r>
              <a:rPr lang="en-US" sz="1000" b="1" dirty="0" smtClean="0">
                <a:solidFill>
                  <a:srgbClr val="0070C0"/>
                </a:solidFill>
                <a:latin typeface="Calibri" pitchFamily="34" charset="0"/>
              </a:rPr>
              <a:t>WEB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-сервис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94509" y="3185720"/>
            <a:ext cx="1584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srgbClr val="FF0000"/>
                </a:solidFill>
                <a:latin typeface="Calibri" pitchFamily="34" charset="0"/>
              </a:rPr>
              <a:t>1 вход </a:t>
            </a:r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(до 10-ти датчиков 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  <a:endParaRPr lang="ru-RU" sz="1000" b="1" dirty="0">
              <a:solidFill>
                <a:srgbClr val="0070C0"/>
              </a:solidFill>
              <a:latin typeface="Calibri" pitchFamily="34" charset="0"/>
            </a:endParaRPr>
          </a:p>
          <a:p>
            <a:pPr lvl="0"/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управляемых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000" b="1" dirty="0">
                <a:solidFill>
                  <a:srgbClr val="FF0000"/>
                </a:solidFill>
                <a:latin typeface="Calibri" pitchFamily="34" charset="0"/>
              </a:rPr>
              <a:t>выхода</a:t>
            </a:r>
          </a:p>
          <a:p>
            <a:pPr lvl="0"/>
            <a:r>
              <a:rPr lang="ru-RU" sz="1000" dirty="0" smtClean="0">
                <a:solidFill>
                  <a:srgbClr val="FF0000"/>
                </a:solidFill>
                <a:latin typeface="Calibri" pitchFamily="34" charset="0"/>
              </a:rPr>
              <a:t>10 </a:t>
            </a:r>
            <a:r>
              <a:rPr lang="ru-RU" sz="1000" dirty="0">
                <a:solidFill>
                  <a:srgbClr val="FF0000"/>
                </a:solidFill>
                <a:latin typeface="Calibri" pitchFamily="34" charset="0"/>
              </a:rPr>
              <a:t>радиозон </a:t>
            </a:r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(до 6-ти датчиков каждая)</a:t>
            </a:r>
          </a:p>
          <a:p>
            <a:pPr lvl="0"/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Светозвуковое оповещение</a:t>
            </a:r>
          </a:p>
          <a:p>
            <a:pPr lvl="0"/>
            <a:r>
              <a:rPr lang="en-US" sz="1000" b="1" dirty="0">
                <a:solidFill>
                  <a:srgbClr val="0070C0"/>
                </a:solidFill>
                <a:latin typeface="Calibri" pitchFamily="34" charset="0"/>
              </a:rPr>
              <a:t>GSM</a:t>
            </a:r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-связь и </a:t>
            </a:r>
            <a:r>
              <a:rPr lang="en-US" sz="1000" b="1" dirty="0">
                <a:solidFill>
                  <a:srgbClr val="0070C0"/>
                </a:solidFill>
                <a:latin typeface="Calibri" pitchFamily="34" charset="0"/>
              </a:rPr>
              <a:t>WEB</a:t>
            </a:r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-сервис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0693" y="3162013"/>
            <a:ext cx="1656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srgbClr val="FF0000"/>
                </a:solidFill>
                <a:latin typeface="Calibri" pitchFamily="34" charset="0"/>
              </a:rPr>
              <a:t>6 входов </a:t>
            </a:r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(до 10-ти 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датчиков на каждый </a:t>
            </a:r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)</a:t>
            </a:r>
          </a:p>
          <a:p>
            <a:pPr lvl="0"/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управляемых</a:t>
            </a:r>
            <a:r>
              <a:rPr lang="ru-RU" sz="1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выходов</a:t>
            </a:r>
            <a:endParaRPr lang="ru-RU" sz="1000" b="1" dirty="0">
              <a:solidFill>
                <a:srgbClr val="FF0000"/>
              </a:solidFill>
              <a:latin typeface="Calibri" pitchFamily="34" charset="0"/>
            </a:endParaRPr>
          </a:p>
          <a:p>
            <a:pPr lvl="0"/>
            <a:r>
              <a:rPr lang="ru-RU" sz="1000" dirty="0">
                <a:solidFill>
                  <a:srgbClr val="FF0000"/>
                </a:solidFill>
                <a:latin typeface="Calibri" pitchFamily="34" charset="0"/>
              </a:rPr>
              <a:t>10 радиозон </a:t>
            </a:r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(до 6-ти датчиков каждая)</a:t>
            </a:r>
          </a:p>
          <a:p>
            <a:pPr lvl="0"/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Светозвуковое оповещение</a:t>
            </a:r>
          </a:p>
          <a:p>
            <a:pPr lvl="0"/>
            <a:r>
              <a:rPr lang="en-US" sz="1000" b="1" dirty="0">
                <a:solidFill>
                  <a:srgbClr val="0070C0"/>
                </a:solidFill>
                <a:latin typeface="Calibri" pitchFamily="34" charset="0"/>
              </a:rPr>
              <a:t>GSM</a:t>
            </a:r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-связь и </a:t>
            </a:r>
            <a:r>
              <a:rPr lang="en-US" sz="1000" b="1" dirty="0">
                <a:solidFill>
                  <a:srgbClr val="0070C0"/>
                </a:solidFill>
                <a:latin typeface="Calibri" pitchFamily="34" charset="0"/>
              </a:rPr>
              <a:t>WEB</a:t>
            </a:r>
            <a:r>
              <a:rPr lang="ru-RU" sz="1000" b="1" dirty="0">
                <a:solidFill>
                  <a:srgbClr val="0070C0"/>
                </a:solidFill>
                <a:latin typeface="Calibri" pitchFamily="34" charset="0"/>
              </a:rPr>
              <a:t>-сервис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\\SERVER.microline\Shares\Иванов Денис\ZONT\Н-1000\Презенташка\14 стр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936625"/>
            <a:ext cx="4824412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70173" y="792163"/>
            <a:ext cx="6408712" cy="298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Кроме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радиодатчиков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 433 МГц к моделям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+mn-cs"/>
              </a:rPr>
              <a:t>SX 300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и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+mn-cs"/>
              </a:rPr>
              <a:t>SX 350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можно подключать оригинальные </a:t>
            </a:r>
            <a:r>
              <a:rPr lang="ru-RU" sz="1400" b="1" dirty="0" err="1" smtClean="0">
                <a:solidFill>
                  <a:srgbClr val="FF0000"/>
                </a:solidFill>
                <a:latin typeface="+mj-lt"/>
                <a:cs typeface="+mn-cs"/>
              </a:rPr>
              <a:t>радиодатчики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+mn-cs"/>
              </a:rPr>
              <a:t>ZONT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различного назначения. </a:t>
            </a: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Работают эти датчики на частоте </a:t>
            </a:r>
            <a:r>
              <a:rPr lang="ru-RU" sz="1400" b="1" dirty="0">
                <a:solidFill>
                  <a:srgbClr val="FF0000"/>
                </a:solidFill>
                <a:latin typeface="+mj-lt"/>
                <a:cs typeface="+mn-cs"/>
              </a:rPr>
              <a:t>868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+mn-cs"/>
              </a:rPr>
              <a:t>МГц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имеют автономное питание и обратную связь. Передаваемый сигнал шифрованный.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Модельный ряд: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Датчик температуры комнатный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+mn-cs"/>
              </a:rPr>
              <a:t>ZONT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+mn-cs"/>
              </a:rPr>
              <a:t>МЛ-703</a:t>
            </a: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Датчик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температуры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уличный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+mn-cs"/>
              </a:rPr>
              <a:t>ZONT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+mn-cs"/>
              </a:rPr>
              <a:t>МЛ-711</a:t>
            </a: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Датчик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температуры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 функцией индикации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влажности 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+mn-cs"/>
              </a:rPr>
              <a:t>ZONT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+mn-cs"/>
              </a:rPr>
              <a:t>МЛ-719</a:t>
            </a:r>
          </a:p>
          <a:p>
            <a:pPr lvl="0"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Датчик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движения 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с функцией индикации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температуры 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ZONT 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МЛ-570</a:t>
            </a:r>
          </a:p>
          <a:p>
            <a:pPr lvl="0"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Датчик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протечки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 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+mn-cs"/>
              </a:rPr>
              <a:t>ZONT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+mn-cs"/>
              </a:rPr>
              <a:t>МЛ-712</a:t>
            </a:r>
            <a:endParaRPr lang="ru-RU" sz="14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2900" y="160338"/>
            <a:ext cx="6238875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3796" name="Прямоугольник 7"/>
          <p:cNvSpPr>
            <a:spLocks noChangeArrowheads="1"/>
          </p:cNvSpPr>
          <p:nvPr/>
        </p:nvSpPr>
        <p:spPr bwMode="auto">
          <a:xfrm>
            <a:off x="342900" y="188913"/>
            <a:ext cx="6453188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Оригинальные датчики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ZONT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 для </a:t>
            </a:r>
            <a:r>
              <a:rPr lang="en-US" sz="1600" b="1" dirty="0" smtClean="0">
                <a:solidFill>
                  <a:schemeClr val="bg1"/>
                </a:solidFill>
              </a:rPr>
              <a:t>GSM</a:t>
            </a:r>
            <a:r>
              <a:rPr lang="ru-RU" sz="1600" b="1" dirty="0" smtClean="0">
                <a:solidFill>
                  <a:schemeClr val="bg1"/>
                </a:solidFill>
              </a:rPr>
              <a:t>-сигнализаций </a:t>
            </a:r>
            <a:r>
              <a:rPr lang="en-US" sz="1600" b="1" dirty="0">
                <a:solidFill>
                  <a:schemeClr val="bg1"/>
                </a:solidFill>
              </a:rPr>
              <a:t>Mega SX 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2900" y="160338"/>
            <a:ext cx="6238875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3796" name="Прямоугольник 7"/>
          <p:cNvSpPr>
            <a:spLocks noChangeArrowheads="1"/>
          </p:cNvSpPr>
          <p:nvPr/>
        </p:nvSpPr>
        <p:spPr bwMode="auto">
          <a:xfrm>
            <a:off x="342900" y="188913"/>
            <a:ext cx="6453188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white"/>
                </a:solidFill>
                <a:latin typeface="Calibri" pitchFamily="34" charset="0"/>
              </a:rPr>
              <a:t>Особенности подключения датчиков </a:t>
            </a:r>
            <a:r>
              <a:rPr lang="en-US" sz="1600" b="1" dirty="0" smtClean="0">
                <a:solidFill>
                  <a:prstClr val="white"/>
                </a:solidFill>
                <a:latin typeface="Calibri" pitchFamily="34" charset="0"/>
              </a:rPr>
              <a:t>ZONT</a:t>
            </a:r>
            <a:r>
              <a:rPr lang="ru-RU" sz="1600" b="1" dirty="0" smtClean="0">
                <a:solidFill>
                  <a:prstClr val="white"/>
                </a:solidFill>
                <a:latin typeface="Calibri" pitchFamily="34" charset="0"/>
              </a:rPr>
              <a:t> и их виды</a:t>
            </a:r>
            <a:endParaRPr lang="ru-RU" sz="16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8" name="Picture 2" descr="ZONT &amp;Mcy;&amp;Lcy;‑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63" y="993323"/>
            <a:ext cx="1944216" cy="17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379" y="838588"/>
            <a:ext cx="453650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Приемопередающее устройство  для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</a:rPr>
              <a:t>радиодатчиков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ZONT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Особенности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 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 Шифрование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сигнала по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протоколу AES-128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 - Одновременно до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4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0-ка радиоустройств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устройств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 - Эксплуатация при отрицательной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 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Поддерживаемые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</a:rPr>
              <a:t>радиодатчики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9" name="Picture 2" descr="ZONT &amp;Mcy;&amp;Lcy;‑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497" y="2700636"/>
            <a:ext cx="728585" cy="72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ZONT &amp;Mcy;&amp;Lcy;‑7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1077" y="2700637"/>
            <a:ext cx="993219" cy="99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ZONT &amp;Mcy;&amp;Lcy;-5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2945" y="2596671"/>
            <a:ext cx="935617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ONT &amp;Mcy;&amp;Lcy;‑7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88" y="2646463"/>
            <a:ext cx="1101567" cy="110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976" y="3608414"/>
            <a:ext cx="64807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           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МЛ-711                       МЛ 703 (719)                     МЛ-712                           МЛ 570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069" y="3900802"/>
            <a:ext cx="65045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              Уличный                               Комнатный                                 Датчик                                     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Датчик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   датчик температуры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</a:rPr>
              <a:t> 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</a:rPr>
              <a:t>             датчик температуры                     протечки                                 движения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0361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\\SERVER.microline\Shares\Иванов Денис\ZONT\Н-1000\Презенташка\2стр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9" y="1374775"/>
            <a:ext cx="687863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6157" y="160338"/>
            <a:ext cx="6461968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126157" y="188913"/>
            <a:ext cx="646196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5 причин выбрать сигнализацию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Mega SX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70173" y="844167"/>
            <a:ext cx="2952626" cy="327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marL="285750" indent="-285750" defTabSz="6561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 Комфорт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/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Работа любых домашних электроприборов настраивается с учетом ваших индивидуальных предпочтений и выполняется по расписанию.</a:t>
            </a: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</p:txBody>
      </p:sp>
      <p:pic>
        <p:nvPicPr>
          <p:cNvPr id="5122" name="Picture 2" descr="C:\Users\nosov\Desktop\H-1000\Новые презентации\работа по расписани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74" y="1119780"/>
            <a:ext cx="3265911" cy="2449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82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\\SERVER.microline\Shares\Иванов Денис\ZONT\Н-1000\Презенташка\2стр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446782"/>
            <a:ext cx="687863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6157" y="160338"/>
            <a:ext cx="6461968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126157" y="188913"/>
            <a:ext cx="6461968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5 причин выбрать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сигнализацию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Mega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SX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2181" y="943893"/>
            <a:ext cx="2592288" cy="273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marL="285750" indent="-285750" defTabSz="6561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Безопасность</a:t>
            </a: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При нарушении режима охраны, отклонениях контролируемых параметров от заданных значений, аварий и прочих событиях, сервис оповестит вас любым удобным способом </a:t>
            </a:r>
          </a:p>
        </p:txBody>
      </p:sp>
      <p:pic>
        <p:nvPicPr>
          <p:cNvPr id="3074" name="Picture 2" descr="C:\Users\nosov\Desktop\H-1000\Новые презентации\безопаснос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93" y="1339604"/>
            <a:ext cx="3538364" cy="205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79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\\SERVER.microline\Shares\Иванов Денис\ZONT\Н-1000\Презенташка\2стр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374775"/>
            <a:ext cx="687863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6157" y="160338"/>
            <a:ext cx="6461968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126157" y="188913"/>
            <a:ext cx="6461968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5 причин выбрать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сигнализацию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Mega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SX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189" y="1008112"/>
            <a:ext cx="2592288" cy="25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marL="285750" indent="-285750" defTabSz="6561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 Удобство</a:t>
            </a: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+mj-lt"/>
            </a:endParaRP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Вы контролируете свой дом независимо от того, где находитесь и управляете работой электроприборов с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компьютера, планшета или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смартфона.</a:t>
            </a:r>
            <a:endParaRPr lang="en-US" sz="11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nosov\Desktop\H-1000\Новые презентации\комфорт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65" y="1268808"/>
            <a:ext cx="3500514" cy="2331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77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\\SERVER.microline\Shares\Иванов Денис\ZONT\Н-1000\Презенташка\2стр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374775"/>
            <a:ext cx="687863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6157" y="160338"/>
            <a:ext cx="6461968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126157" y="188913"/>
            <a:ext cx="6461968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5 причин выбрать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сигнализацию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Mega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SX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2181" y="936104"/>
            <a:ext cx="3014960" cy="25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marL="285750" indent="-285750" defTabSz="6561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Функциональность</a:t>
            </a: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Вы охраняете, контролируете и автоматизируете свой умный дом, используя одно универсальное устройство, один прибор!</a:t>
            </a:r>
          </a:p>
          <a:p>
            <a:pPr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nosov\Desktop\H-1000\Новые презентации\функц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01" y="1512167"/>
            <a:ext cx="3456384" cy="2444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97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\\SERVER.microline\Shares\Иванов Денис\ZONT\Н-1000\Презенташка\1 стр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588"/>
            <a:ext cx="68770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975" y="3590925"/>
            <a:ext cx="676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0" name="Picture 2" descr="C:\Users\nosov\Desktop\H-1000\Новые презентации\шапка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" y="906396"/>
            <a:ext cx="689451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4189" y="144016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black">
                    <a:lumMod val="65000"/>
                    <a:lumOff val="35000"/>
                  </a:prstClr>
                </a:solidFill>
                <a:latin typeface="EuropeExt" pitchFamily="34" charset="0"/>
              </a:rPr>
              <a:t>Сервис </a:t>
            </a:r>
            <a:r>
              <a:rPr lang="en-US" sz="4800" b="1" dirty="0">
                <a:solidFill>
                  <a:prstClr val="black">
                    <a:lumMod val="65000"/>
                    <a:lumOff val="35000"/>
                  </a:prstClr>
                </a:solidFill>
                <a:latin typeface="EuropeExt" pitchFamily="34" charset="0"/>
              </a:rPr>
              <a:t>ZONT</a:t>
            </a:r>
            <a:endParaRPr lang="ru-RU" sz="4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" y="3484427"/>
            <a:ext cx="676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Дистанционный контроль</a:t>
            </a:r>
          </a:p>
          <a:p>
            <a:pPr lvl="0"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управление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2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\\SERVER.microline\Shares\Иванов Денис\ZONT\Н-1000\Презенташка\2стр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374775"/>
            <a:ext cx="687863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6157" y="160338"/>
            <a:ext cx="6461968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126157" y="188913"/>
            <a:ext cx="646196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Техническая поддержка   </a:t>
            </a:r>
            <a:r>
              <a:rPr lang="ru-RU" sz="2400" b="1" dirty="0" smtClean="0">
                <a:solidFill>
                  <a:schemeClr val="bg1"/>
                </a:solidFill>
              </a:rPr>
              <a:t>8-800-700-72-91</a:t>
            </a: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02221" y="936104"/>
            <a:ext cx="5112568" cy="397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r>
              <a:rPr lang="ru-RU" sz="1800" dirty="0" smtClean="0"/>
              <a:t>Мы готовы ответить на любые вопросы по нашему оборудованию.</a:t>
            </a:r>
          </a:p>
          <a:p>
            <a:endParaRPr lang="ru-RU" sz="1800" dirty="0" smtClean="0"/>
          </a:p>
          <a:p>
            <a:r>
              <a:rPr lang="ru-RU" sz="1800" dirty="0" smtClean="0"/>
              <a:t>На сайте есть ссылки на тематические форумы, интересные рекомендации по эксплуатации, документация на каждый прибор и схемы подключения различного оборудования</a:t>
            </a:r>
          </a:p>
          <a:p>
            <a:endParaRPr lang="ru-RU" sz="1800" dirty="0" smtClean="0"/>
          </a:p>
          <a:p>
            <a:r>
              <a:rPr lang="ru-RU" sz="1800" dirty="0" smtClean="0"/>
              <a:t>Есть форма для обратной связи по э/почте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support@microline.ru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2221" y="2376264"/>
            <a:ext cx="51125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05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\\SERVER.microline\Shares\Иванов Денис\ZONT\Н-1000\Презенташка\2стр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374775"/>
            <a:ext cx="687863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6157" y="160338"/>
            <a:ext cx="6461968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defTabSz="6561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126157" y="188913"/>
            <a:ext cx="646196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Контакты отдела продаж и службы технической поддержки </a:t>
            </a:r>
            <a:endParaRPr lang="ru-RU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02221" y="936104"/>
            <a:ext cx="5112568" cy="304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(831)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220-76-60     Отдел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продаж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 (831)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220-76-76     Офис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8  800  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700-72-91      Тех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Поддержка</a:t>
            </a:r>
          </a:p>
          <a:p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э/почта: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support@microline.ru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2221" y="2376264"/>
            <a:ext cx="51125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05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\\SERVER.microline\Shares\Иванов Денис\ZONT\Н-1000\Презенташка\1 стр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588"/>
            <a:ext cx="68770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2862263" y="213519"/>
            <a:ext cx="3888630" cy="381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Я хочу:</a:t>
            </a:r>
            <a:endParaRPr lang="ru-RU" dirty="0"/>
          </a:p>
          <a:p>
            <a:r>
              <a:rPr lang="ru-RU" sz="1100" dirty="0" smtClean="0">
                <a:solidFill>
                  <a:schemeClr val="hlink"/>
                </a:solidFill>
              </a:rPr>
              <a:t>Прогреть машину к выходу на работу</a:t>
            </a:r>
            <a:endParaRPr lang="ru-RU" sz="1100" b="1" dirty="0" smtClean="0">
              <a:solidFill>
                <a:srgbClr val="FF0000"/>
              </a:solidFill>
            </a:endParaRPr>
          </a:p>
          <a:p>
            <a:r>
              <a:rPr lang="ru-RU" sz="1100" dirty="0" smtClean="0">
                <a:solidFill>
                  <a:schemeClr val="hlink"/>
                </a:solidFill>
              </a:rPr>
              <a:t>Выбрать маршрут без пробок</a:t>
            </a:r>
            <a:endParaRPr lang="ru-RU" sz="1100" b="1" dirty="0" smtClean="0">
              <a:solidFill>
                <a:srgbClr val="FF0000"/>
              </a:solidFill>
            </a:endParaRPr>
          </a:p>
          <a:p>
            <a:r>
              <a:rPr lang="ru-RU" sz="1100" dirty="0" smtClean="0">
                <a:solidFill>
                  <a:schemeClr val="hlink"/>
                </a:solidFill>
              </a:rPr>
              <a:t>Включить котел и прогреть дом</a:t>
            </a:r>
            <a:endParaRPr lang="ru-RU" sz="1100" b="1" dirty="0" smtClean="0">
              <a:solidFill>
                <a:srgbClr val="FF0000"/>
              </a:solidFill>
            </a:endParaRPr>
          </a:p>
          <a:p>
            <a:r>
              <a:rPr lang="ru-RU" sz="1100" dirty="0" smtClean="0">
                <a:solidFill>
                  <a:schemeClr val="hlink"/>
                </a:solidFill>
              </a:rPr>
              <a:t>Перекрыть подачу воды при протечке</a:t>
            </a:r>
          </a:p>
          <a:p>
            <a:r>
              <a:rPr lang="ru-RU" sz="1100" dirty="0" smtClean="0">
                <a:solidFill>
                  <a:schemeClr val="hlink"/>
                </a:solidFill>
              </a:rPr>
              <a:t>Включить сирену и освещение при тревоге</a:t>
            </a:r>
          </a:p>
          <a:p>
            <a:r>
              <a:rPr lang="ru-RU" sz="1100" dirty="0" smtClean="0">
                <a:solidFill>
                  <a:schemeClr val="hlink"/>
                </a:solidFill>
              </a:rPr>
              <a:t>Поливать газон по расписанию в 6-30 и 20-00 </a:t>
            </a:r>
            <a:endParaRPr lang="ru-RU" sz="1100" dirty="0">
              <a:solidFill>
                <a:schemeClr val="hlink"/>
              </a:solidFill>
            </a:endParaRPr>
          </a:p>
          <a:p>
            <a:r>
              <a:rPr lang="ru-RU" sz="1100" dirty="0" smtClean="0">
                <a:solidFill>
                  <a:schemeClr val="hlink"/>
                </a:solidFill>
              </a:rPr>
              <a:t>Включить сауну</a:t>
            </a:r>
            <a:endParaRPr lang="ru-RU" sz="1100" dirty="0">
              <a:solidFill>
                <a:schemeClr val="hlink"/>
              </a:solidFill>
            </a:endParaRPr>
          </a:p>
          <a:p>
            <a:r>
              <a:rPr lang="ru-RU" sz="1100" dirty="0" smtClean="0">
                <a:solidFill>
                  <a:schemeClr val="hlink"/>
                </a:solidFill>
              </a:rPr>
              <a:t>Подогреть воду в бассейне</a:t>
            </a:r>
            <a:r>
              <a:rPr lang="ru-RU" dirty="0" smtClean="0">
                <a:solidFill>
                  <a:schemeClr val="hlink"/>
                </a:solidFill>
              </a:rPr>
              <a:t> </a:t>
            </a:r>
            <a:endParaRPr lang="ru-RU" dirty="0">
              <a:solidFill>
                <a:schemeClr val="hlink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и использую  </a:t>
            </a:r>
            <a:r>
              <a:rPr lang="ru-RU" sz="2000" b="1" dirty="0" smtClean="0">
                <a:solidFill>
                  <a:srgbClr val="FF0000"/>
                </a:solidFill>
              </a:rPr>
              <a:t>Интернет вещей</a:t>
            </a:r>
          </a:p>
          <a:p>
            <a:endParaRPr lang="ru-RU" sz="1600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chemeClr val="hlink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49156" name="Picture 2" descr="C:\Users\nosov\Desktop\H-1000\Новые презентации\челов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1119"/>
            <a:ext cx="2214389" cy="18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Прямоугольник 5"/>
          <p:cNvSpPr>
            <a:spLocks noChangeArrowheads="1"/>
          </p:cNvSpPr>
          <p:nvPr/>
        </p:nvSpPr>
        <p:spPr bwMode="auto">
          <a:xfrm flipH="1">
            <a:off x="298450" y="4056063"/>
            <a:ext cx="6308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Фантастика? Нет, это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- сервис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ZONT 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165" y="2664296"/>
            <a:ext cx="64090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endParaRPr lang="ru-RU" sz="9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Calibri" pitchFamily="34" charset="0"/>
              </a:rPr>
              <a:t>Вы 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</a:rPr>
              <a:t>только 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определяете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</a:rPr>
              <a:t> цель, </a:t>
            </a:r>
          </a:p>
          <a:p>
            <a:pPr lvl="0"/>
            <a:r>
              <a:rPr lang="ru-RU" sz="2000" dirty="0">
                <a:solidFill>
                  <a:srgbClr val="0070C0"/>
                </a:solidFill>
                <a:latin typeface="Calibri" pitchFamily="34" charset="0"/>
              </a:rPr>
              <a:t>                а ее 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достижение происходит автоматически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</a:rPr>
              <a:t>:</a:t>
            </a:r>
          </a:p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8165" y="160337"/>
            <a:ext cx="6480719" cy="60078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Интернет вещей </a:t>
            </a:r>
            <a:r>
              <a:rPr lang="ru-RU" dirty="0">
                <a:solidFill>
                  <a:schemeClr val="bg1"/>
                </a:solidFill>
              </a:rPr>
              <a:t>- это постоянное сопровождение Ваших повседневных действий с помощью </a:t>
            </a:r>
            <a:r>
              <a:rPr lang="ru-RU" b="1" dirty="0">
                <a:solidFill>
                  <a:schemeClr val="bg1"/>
                </a:solidFill>
              </a:rPr>
              <a:t>умных</a:t>
            </a:r>
            <a:r>
              <a:rPr lang="ru-RU" dirty="0">
                <a:solidFill>
                  <a:schemeClr val="bg1"/>
                </a:solidFill>
              </a:rPr>
              <a:t> приборов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6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7"/>
          <p:cNvSpPr txBox="1">
            <a:spLocks noChangeArrowheads="1"/>
          </p:cNvSpPr>
          <p:nvPr/>
        </p:nvSpPr>
        <p:spPr bwMode="auto">
          <a:xfrm>
            <a:off x="2301875" y="2659063"/>
            <a:ext cx="330358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619" tIns="32810" rIns="65619" bIns="32810">
            <a:spAutoFit/>
          </a:bodyPr>
          <a:lstStyle/>
          <a:p>
            <a:endParaRPr lang="ru-RU" sz="5200">
              <a:solidFill>
                <a:srgbClr val="F08143"/>
              </a:solidFill>
              <a:latin typeface="EuropeExt"/>
            </a:endParaRPr>
          </a:p>
        </p:txBody>
      </p:sp>
      <p:pic>
        <p:nvPicPr>
          <p:cNvPr id="16386" name="Picture 2" descr="C:\Users\nosov\Desktop\Сайт ZONT\Сигнализации для дома\Модели сигнализаций\170\инфографика для Mega SX-170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4124"/>
            <a:ext cx="680561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3009" y="144016"/>
            <a:ext cx="6239594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Сервис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ZONT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доступен с любого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расстояния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.microline\Shares\Иванов Денис\ZONT\Н-1000\Презенташка\2стр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6144"/>
            <a:ext cx="6841840" cy="32337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181" y="936105"/>
            <a:ext cx="60486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800" b="1" dirty="0">
              <a:solidFill>
                <a:srgbClr val="FF0000"/>
              </a:solidFill>
            </a:endParaRPr>
          </a:p>
          <a:p>
            <a:pPr algn="r"/>
            <a:endParaRPr lang="ru-RU" sz="18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Из личного кабинета</a:t>
            </a: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веб-сервиса </a:t>
            </a:r>
            <a:r>
              <a:rPr lang="ru-RU" sz="1600" b="1" dirty="0" smtClean="0">
                <a:solidFill>
                  <a:srgbClr val="FF0000"/>
                </a:solidFill>
              </a:rPr>
              <a:t>zont-online.ru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Через приложение </a:t>
            </a:r>
            <a:r>
              <a:rPr lang="ru-RU" sz="1600" b="1" dirty="0" smtClean="0">
                <a:solidFill>
                  <a:srgbClr val="FF0000"/>
                </a:solidFill>
              </a:rPr>
              <a:t>ZONT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для устройств  </a:t>
            </a:r>
            <a:r>
              <a:rPr lang="ru-RU" sz="1600" b="1" dirty="0" err="1" smtClean="0">
                <a:solidFill>
                  <a:srgbClr val="FF0000"/>
                </a:solidFill>
              </a:rPr>
              <a:t>iOS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и </a:t>
            </a:r>
            <a:r>
              <a:rPr lang="ru-RU" sz="1600" b="1" dirty="0" err="1" smtClean="0">
                <a:solidFill>
                  <a:srgbClr val="FF0000"/>
                </a:solidFill>
              </a:rPr>
              <a:t>Android</a:t>
            </a:r>
            <a:endParaRPr lang="ru-RU" sz="1600" b="1" dirty="0">
              <a:solidFill>
                <a:srgbClr val="FF0000"/>
              </a:solidFill>
            </a:endParaRPr>
          </a:p>
          <a:p>
            <a:pPr algn="just"/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377" y="139656"/>
            <a:ext cx="6572296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77" y="189634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Управление и контроль возможны с ПК и Смартфона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\\server\shares\Иванов Денис\фотки для\slider-1-6c9318d287aa5addfaf46288113c42341cd61d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977" y="2520279"/>
            <a:ext cx="1452819" cy="198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\shares\Иванов Денис\фотки для\Безымянный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205" y="936105"/>
            <a:ext cx="3240360" cy="187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56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98438" y="936625"/>
            <a:ext cx="6488112" cy="6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619" tIns="32810" rIns="65619" bIns="32810">
            <a:spAutoFit/>
          </a:bodyPr>
          <a:lstStyle/>
          <a:p>
            <a:r>
              <a:rPr lang="ru-RU" sz="1200" b="1" u="sng" dirty="0" smtClean="0">
                <a:solidFill>
                  <a:srgbClr val="0070C0"/>
                </a:solidFill>
                <a:latin typeface="Calibri" pitchFamily="34" charset="0"/>
              </a:rPr>
              <a:t>Он объединяет </a:t>
            </a:r>
            <a:r>
              <a:rPr lang="ru-RU" sz="1200" b="1" u="sng" dirty="0">
                <a:solidFill>
                  <a:srgbClr val="0070C0"/>
                </a:solidFill>
                <a:latin typeface="Calibri" pitchFamily="34" charset="0"/>
              </a:rPr>
              <a:t>все </a:t>
            </a:r>
            <a:r>
              <a:rPr lang="ru-RU" sz="1200" b="1" u="sng" dirty="0" smtClean="0">
                <a:solidFill>
                  <a:srgbClr val="0070C0"/>
                </a:solidFill>
                <a:latin typeface="Calibri" pitchFamily="34" charset="0"/>
              </a:rPr>
              <a:t>объекты </a:t>
            </a:r>
            <a:r>
              <a:rPr lang="ru-RU" sz="1200" b="1" u="sng" dirty="0">
                <a:solidFill>
                  <a:srgbClr val="0070C0"/>
                </a:solidFill>
                <a:latin typeface="Calibri" pitchFamily="34" charset="0"/>
              </a:rPr>
              <a:t>в единую систему контроля</a:t>
            </a:r>
            <a:endParaRPr lang="ru-RU" sz="12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В каждом контролируемом объекте Вы видите состояние режима охраны, параметров датчиков и приборов и можете управлять их работой.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14338" y="160338"/>
            <a:ext cx="6167437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Сервис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ZONT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 универсален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1" y="1656184"/>
            <a:ext cx="4464496" cy="223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\\SERVER.microline\Shares\Иванов Денис\ZONT\Н-1000\Презенташка\13 стр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313" y="1656184"/>
            <a:ext cx="3500462" cy="2419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14338" y="792088"/>
            <a:ext cx="6219391" cy="1125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современное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устройство охраны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 котором информирование 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тревоге осуществляется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 помощи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GSM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связи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мобильного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интернета .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срабатывании датчиков, установленных в помещении, на Ваш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смартфон поступит оповещение и сигнализация включит защиту от происходящего события (вызовет охрану, включит сирену, перекроет воду и т.п.) 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253" y="2073933"/>
            <a:ext cx="4968552" cy="238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0173" y="144016"/>
            <a:ext cx="6167437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Что такое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GSM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-сигнализация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Mega SX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4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021" y="504056"/>
            <a:ext cx="4105866" cy="784037"/>
          </a:xfrm>
        </p:spPr>
        <p:txBody>
          <a:bodyPr>
            <a:normAutofit/>
          </a:bodyPr>
          <a:lstStyle/>
          <a:p>
            <a:pPr algn="l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блоку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сигнализации можно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подключить практически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любые датчики 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исполнительные устройства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\\SERVER\Shares\Иванов Денис\Для Владимира\Презентация Мега\картинка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25" y="1464733"/>
            <a:ext cx="4542085" cy="303132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30" y="936104"/>
            <a:ext cx="24822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70173" y="144016"/>
            <a:ext cx="6167437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Что контролирует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GSM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-сигнализация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Mega SX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6" y="720080"/>
            <a:ext cx="6480719" cy="96757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Сигнализация обеспечивает дистанционный контроль проводных 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радиоканальных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датчиков различного назначения, а также управление электроприборами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(насосами, сервоприводами, холодильными установками,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наружным освещением,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поливом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т.п.) по команде, по событию (срабатыванию датчиков, температуре, времени) или по недельному расписанию.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269" y="1557324"/>
            <a:ext cx="4896544" cy="282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0173" y="144016"/>
            <a:ext cx="6167437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Чем управляет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GSM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-сигнализация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Mega SX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0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13794</TotalTime>
  <Words>799</Words>
  <Application>Microsoft Office PowerPoint</Application>
  <PresentationFormat>Произвольный</PresentationFormat>
  <Paragraphs>152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                                                                      Это современное  устройство охраны, в котором информирование о тревоге осуществляется при помощи GSM связи и мобильного интернета . При срабатывании датчиков, установленных в помещении, на Ваш смартфон поступит оповещение и сигнализация включит защиту от происходящего события (вызовет охрану, включит сирену, перекроет воду и т.п.) .                                                              </vt:lpstr>
      <vt:lpstr>        К блоку сигнализации можно подключить практически любые датчики и исполнительные устройства </vt:lpstr>
      <vt:lpstr>Сигнализация обеспечивает дистанционный контроль проводных и радиоканальных датчиков различного назначения, а также управление электроприборами (насосами, сервоприводами, холодильными установками, наружным освещением, поливом и т.п.) по команде, по событию (срабатыванию датчиков, температуре, времени) или по недельному расписанию.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divanov</dc:creator>
  <cp:lastModifiedBy>maksimov</cp:lastModifiedBy>
  <cp:revision>172</cp:revision>
  <dcterms:created xsi:type="dcterms:W3CDTF">2018-04-12T08:06:31Z</dcterms:created>
  <dcterms:modified xsi:type="dcterms:W3CDTF">2019-04-10T09:12:39Z</dcterms:modified>
</cp:coreProperties>
</file>